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29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6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-10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D5747-D80E-49A6-9522-B047FF2386C3}" type="datetimeFigureOut">
              <a:rPr lang="en-US" smtClean="0"/>
              <a:pPr/>
              <a:t>8/31/2011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E8BE8-1EED-42D9-8FE9-A5059C64D4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7"/>
          <p:cNvSpPr>
            <a:spLocks noChangeAspect="1"/>
          </p:cNvSpPr>
          <p:nvPr/>
        </p:nvSpPr>
        <p:spPr bwMode="auto">
          <a:xfrm>
            <a:off x="284156" y="3422678"/>
            <a:ext cx="8574088" cy="320672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369"/>
              </a:cxn>
              <a:cxn ang="0">
                <a:pos x="17027" y="6369"/>
              </a:cxn>
              <a:cxn ang="0">
                <a:pos x="17027" y="0"/>
              </a:cxn>
              <a:cxn ang="0">
                <a:pos x="2561" y="0"/>
              </a:cxn>
              <a:cxn ang="0">
                <a:pos x="1847" y="789"/>
              </a:cxn>
              <a:cxn ang="0">
                <a:pos x="1091" y="3"/>
              </a:cxn>
              <a:cxn ang="0">
                <a:pos x="1091" y="3"/>
              </a:cxn>
              <a:cxn ang="0">
                <a:pos x="0" y="0"/>
              </a:cxn>
            </a:cxnLst>
            <a:rect l="0" t="0" r="r" b="b"/>
            <a:pathLst>
              <a:path w="17027" h="6369">
                <a:moveTo>
                  <a:pt x="0" y="0"/>
                </a:moveTo>
                <a:lnTo>
                  <a:pt x="0" y="6369"/>
                </a:lnTo>
                <a:lnTo>
                  <a:pt x="17027" y="6369"/>
                </a:lnTo>
                <a:lnTo>
                  <a:pt x="17027" y="0"/>
                </a:lnTo>
                <a:lnTo>
                  <a:pt x="2561" y="0"/>
                </a:lnTo>
                <a:cubicBezTo>
                  <a:pt x="2290" y="230"/>
                  <a:pt x="2050" y="495"/>
                  <a:pt x="1847" y="789"/>
                </a:cubicBezTo>
                <a:cubicBezTo>
                  <a:pt x="1629" y="496"/>
                  <a:pt x="1375" y="232"/>
                  <a:pt x="1091" y="3"/>
                </a:cubicBezTo>
                <a:lnTo>
                  <a:pt x="1091" y="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" cap="rnd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262" y="1771649"/>
            <a:ext cx="7989887" cy="1490472"/>
          </a:xfrm>
        </p:spPr>
        <p:txBody>
          <a:bodyPr lIns="0" tIns="0" rIns="0" bIns="0" anchor="t" anchorCtr="0">
            <a:noAutofit/>
          </a:bodyPr>
          <a:lstStyle>
            <a:lvl1pPr>
              <a:defRPr sz="4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7056" y="4114800"/>
            <a:ext cx="7989887" cy="914400"/>
          </a:xfrm>
        </p:spPr>
        <p:txBody>
          <a:bodyPr lIns="0" tIns="0" rIns="0" bIns="0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Footer Placeholder 3"/>
          <p:cNvSpPr txBox="1">
            <a:spLocks noGrp="1"/>
          </p:cNvSpPr>
          <p:nvPr/>
        </p:nvSpPr>
        <p:spPr bwMode="auto">
          <a:xfrm>
            <a:off x="557213" y="6265333"/>
            <a:ext cx="7993062" cy="27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/>
            <a:r>
              <a:rPr sz="600">
                <a:solidFill>
                  <a:schemeClr val="bg1"/>
                </a:solidFill>
                <a:latin typeface="Calibri" pitchFamily="34" charset="0"/>
              </a:rPr>
              <a:t>Mayer Brown is a global legal services organization comprising legal practices that are separate entities ("Mayer Brown Practices"). The Mayer Brown Practices are: Mayer Brown LLP, a limited liability partnership established in the United States;  </a:t>
            </a:r>
            <a:br>
              <a:rPr sz="600">
                <a:solidFill>
                  <a:schemeClr val="bg1"/>
                </a:solidFill>
                <a:latin typeface="Calibri" pitchFamily="34" charset="0"/>
              </a:rPr>
            </a:br>
            <a:r>
              <a:rPr sz="600">
                <a:solidFill>
                  <a:schemeClr val="bg1"/>
                </a:solidFill>
                <a:latin typeface="Calibri" pitchFamily="34" charset="0"/>
              </a:rPr>
              <a:t>Mayer Brown International LLP, a limited liability partnership incorporated in England and Wales; Mayer Brown JSM, a Hong Kong partnership, and its associated entities in Asia; and Tauil &amp; Chequer Advogados, a Brazilian law partnership with which</a:t>
            </a:r>
            <a:br>
              <a:rPr sz="600">
                <a:solidFill>
                  <a:schemeClr val="bg1"/>
                </a:solidFill>
                <a:latin typeface="Calibri" pitchFamily="34" charset="0"/>
              </a:rPr>
            </a:br>
            <a:r>
              <a:rPr sz="600">
                <a:solidFill>
                  <a:schemeClr val="bg1"/>
                </a:solidFill>
                <a:latin typeface="Calibri" pitchFamily="34" charset="0"/>
              </a:rPr>
              <a:t>Mayer Brown is associated. "Mayer Brown" and the Mayer Brown logo are the trademarks of the Mayer Brown Practices in their respective jurisdictions.</a:t>
            </a:r>
          </a:p>
        </p:txBody>
      </p:sp>
      <p:pic>
        <p:nvPicPr>
          <p:cNvPr id="6" name="Picture 93" descr="mayer_brown_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377825"/>
            <a:ext cx="3314700" cy="59213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DAE6-3AE4-4E49-B890-EA4AE0CD0E06}" type="datetime1">
              <a:rPr lang="en-US" smtClean="0"/>
              <a:pPr/>
              <a:t>8/31/2011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BF80B-33B5-4627-8985-D9082B3086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28794-4534-4C29-8689-573A876F85B6}" type="datetime1">
              <a:rPr lang="en-US" smtClean="0"/>
              <a:pPr/>
              <a:t>8/31/2011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BF80B-33B5-4627-8985-D9082B3086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1645-AA51-46B2-9D68-A37127A9E686}" type="datetime1">
              <a:rPr lang="en-US" smtClean="0"/>
              <a:pPr/>
              <a:t>8/31/2011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BF80B-33B5-4627-8985-D9082B3086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088" y="2066925"/>
            <a:ext cx="799465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088" y="557213"/>
            <a:ext cx="7994650" cy="1500187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FA90-1016-4B9D-848F-0C16140ABCA4}" type="datetime1">
              <a:rPr lang="en-US" smtClean="0"/>
              <a:pPr/>
              <a:t>8/31/2011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BF80B-33B5-4627-8985-D9082B3086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3088" y="1404938"/>
            <a:ext cx="3922712" cy="47212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04938"/>
            <a:ext cx="3919538" cy="47212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927D5-90BA-4D74-A93A-8E18A5BC79C5}" type="datetime1">
              <a:rPr lang="en-US" smtClean="0"/>
              <a:pPr/>
              <a:t>8/31/2011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BF80B-33B5-4627-8985-D9082B3086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088" y="1401763"/>
            <a:ext cx="3924300" cy="639762"/>
          </a:xfrm>
        </p:spPr>
        <p:txBody>
          <a:bodyPr anchor="t" anchorCtr="0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3088" y="2038350"/>
            <a:ext cx="3924300" cy="408781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01763"/>
            <a:ext cx="3922713" cy="639762"/>
          </a:xfrm>
        </p:spPr>
        <p:txBody>
          <a:bodyPr anchor="t" anchorCtr="0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38350"/>
            <a:ext cx="3922713" cy="408781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9FBF1-BD74-49B0-9798-BB6C2B073347}" type="datetime1">
              <a:rPr lang="en-US" smtClean="0"/>
              <a:pPr/>
              <a:t>8/31/2011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BF80B-33B5-4627-8985-D9082B3086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08C8D-99AD-4EA2-B603-CE7FFEA45410}" type="datetime1">
              <a:rPr lang="en-US" smtClean="0"/>
              <a:pPr/>
              <a:t>8/31/2011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BF80B-33B5-4627-8985-D9082B3086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2D85-F10D-46EA-8FBE-9B3BE84CE449}" type="datetime1">
              <a:rPr lang="en-US" smtClean="0"/>
              <a:pPr/>
              <a:t>8/31/2011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BF80B-33B5-4627-8985-D9082B3086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088" y="273050"/>
            <a:ext cx="2892425" cy="1162050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4992688" cy="585311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3088" y="1435100"/>
            <a:ext cx="28924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94FE-E434-42B2-BA22-CD0728130F81}" type="datetime1">
              <a:rPr lang="en-US" smtClean="0"/>
              <a:pPr/>
              <a:t>8/31/2011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BF80B-33B5-4627-8985-D9082B3086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C87BF-230A-45F7-96B5-F127B2C6A57E}" type="datetime1">
              <a:rPr lang="en-US" smtClean="0"/>
              <a:pPr/>
              <a:t>8/31/2011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BF80B-33B5-4627-8985-D9082B3086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6262" y="228600"/>
            <a:ext cx="7989887" cy="808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6263" y="1404938"/>
            <a:ext cx="7989887" cy="47269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86400" y="6500815"/>
            <a:ext cx="914400" cy="1554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D3E1645-AA51-46B2-9D68-A37127A9E686}" type="datetime1">
              <a:rPr lang="en-US" smtClean="0"/>
              <a:pPr/>
              <a:t>8/31/2011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6262" y="6500815"/>
            <a:ext cx="3081337" cy="1554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14800" y="6500815"/>
            <a:ext cx="914400" cy="1554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26BF80B-33B5-4627-8985-D9082B3086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31" descr="mayer_brown_RGB_ppt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05625" y="6507163"/>
            <a:ext cx="1655763" cy="1174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295" r:id="rId1"/>
    <p:sldLayoutId id="2147485296" r:id="rId2"/>
    <p:sldLayoutId id="2147485297" r:id="rId3"/>
    <p:sldLayoutId id="2147485298" r:id="rId4"/>
    <p:sldLayoutId id="2147485299" r:id="rId5"/>
    <p:sldLayoutId id="2147485300" r:id="rId6"/>
    <p:sldLayoutId id="2147485301" r:id="rId7"/>
    <p:sldLayoutId id="2147485302" r:id="rId8"/>
    <p:sldLayoutId id="2147485303" r:id="rId9"/>
    <p:sldLayoutId id="2147485304" r:id="rId10"/>
    <p:sldLayoutId id="2147485305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ts val="0"/>
        </a:spcBef>
        <a:spcAft>
          <a:spcPts val="1200"/>
        </a:spcAft>
        <a:buClr>
          <a:schemeClr val="accent1"/>
        </a:buClr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defTabSz="914400" rtl="0" eaLnBrk="1" latinLnBrk="0" hangingPunct="1">
        <a:spcBef>
          <a:spcPts val="0"/>
        </a:spcBef>
        <a:spcAft>
          <a:spcPts val="1200"/>
        </a:spcAft>
        <a:buClr>
          <a:schemeClr val="accent1"/>
        </a:buClr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182880" algn="l" defTabSz="914400" rtl="0" eaLnBrk="1" latinLnBrk="0" hangingPunct="1">
        <a:spcBef>
          <a:spcPts val="0"/>
        </a:spcBef>
        <a:spcAft>
          <a:spcPts val="12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indent="-274320" algn="l" defTabSz="914400" rtl="0" eaLnBrk="1" latinLnBrk="0" hangingPunct="1">
        <a:spcBef>
          <a:spcPts val="0"/>
        </a:spcBef>
        <a:spcAft>
          <a:spcPts val="1200"/>
        </a:spcAft>
        <a:buClr>
          <a:schemeClr val="accent1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indent="-182880" algn="l" defTabSz="914400" rtl="0" eaLnBrk="1" latinLnBrk="0" hangingPunct="1">
        <a:spcBef>
          <a:spcPts val="0"/>
        </a:spcBef>
        <a:spcAft>
          <a:spcPts val="12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ainyquote.com/quotes/quotes/b/benjaminfr383997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brainyquote.com/quotes/quotes/j/jeremybent382557.html" TargetMode="External"/><Relationship Id="rId4" Type="http://schemas.openxmlformats.org/officeDocument/2006/relationships/hyperlink" Target="http://www.brainyquote.com/quotes/quotes/w/winstonchu156886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Hot Topics in Renewable Energy Project Finance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Presentation to Federal Bar Association</a:t>
            </a:r>
            <a:endParaRPr lang="en-US" dirty="0"/>
          </a:p>
        </p:txBody>
      </p:sp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573088" y="5140325"/>
            <a:ext cx="3975100" cy="1031875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45709" rIns="0" bIns="45709">
            <a:spAutoFit/>
          </a:bodyPr>
          <a:lstStyle/>
          <a:p>
            <a:pPr algn="l">
              <a:lnSpc>
                <a:spcPts val="1600"/>
              </a:lnSpc>
              <a:spcAft>
                <a:spcPts val="600"/>
              </a:spcAft>
            </a:pP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J. Paul Forrester</a:t>
            </a:r>
            <a:endParaRPr lang="en-US" sz="2000" dirty="0">
              <a:solidFill>
                <a:schemeClr val="bg1"/>
              </a:solidFill>
              <a:latin typeface="Calibri" pitchFamily="34" charset="0"/>
            </a:endParaRPr>
          </a:p>
          <a:p>
            <a:pPr algn="l">
              <a:lnSpc>
                <a:spcPts val="1200"/>
              </a:lnSpc>
              <a:spcAft>
                <a:spcPts val="1200"/>
              </a:spcAft>
            </a:pPr>
            <a:r>
              <a:rPr lang="en-US" sz="1700" i="1" dirty="0" smtClean="0">
                <a:solidFill>
                  <a:schemeClr val="bg1"/>
                </a:solidFill>
                <a:latin typeface="Calibri" pitchFamily="34" charset="0"/>
              </a:rPr>
              <a:t>Partner</a:t>
            </a:r>
            <a:endParaRPr lang="en-US" sz="1700" i="1" dirty="0">
              <a:solidFill>
                <a:schemeClr val="bg1"/>
              </a:solidFill>
              <a:latin typeface="Calibri" pitchFamily="34" charset="0"/>
            </a:endParaRPr>
          </a:p>
          <a:p>
            <a:pPr algn="l">
              <a:lnSpc>
                <a:spcPts val="1200"/>
              </a:lnSpc>
              <a:spcAft>
                <a:spcPts val="400"/>
              </a:spcAft>
            </a:pPr>
            <a:r>
              <a:rPr lang="en-US" sz="1700" dirty="0" smtClean="0">
                <a:solidFill>
                  <a:schemeClr val="bg1"/>
                </a:solidFill>
                <a:latin typeface="Calibri" pitchFamily="34" charset="0"/>
              </a:rPr>
              <a:t>312.701.7366</a:t>
            </a:r>
            <a:endParaRPr lang="en-US" sz="1700" dirty="0">
              <a:solidFill>
                <a:schemeClr val="bg1"/>
              </a:solidFill>
              <a:latin typeface="Calibri" pitchFamily="34" charset="0"/>
            </a:endParaRPr>
          </a:p>
          <a:p>
            <a:pPr algn="l">
              <a:lnSpc>
                <a:spcPts val="1200"/>
              </a:lnSpc>
            </a:pPr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jforrester@mayerbrown.com</a:t>
            </a:r>
            <a:endParaRPr lang="en-US" sz="1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6440488" y="5114925"/>
            <a:ext cx="2228850" cy="307113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91418" tIns="45709" rIns="91418" bIns="45709">
            <a:spAutoFit/>
          </a:bodyPr>
          <a:lstStyle/>
          <a:p>
            <a:pPr algn="r">
              <a:lnSpc>
                <a:spcPts val="1600"/>
              </a:lnSpc>
              <a:spcAft>
                <a:spcPts val="600"/>
              </a:spcAft>
            </a:pP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September 8, 2011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Topics in Renewable Energy Project Finance - Legal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76263" y="1404938"/>
            <a:ext cx="7989887" cy="4995862"/>
          </a:xfrm>
        </p:spPr>
        <p:txBody>
          <a:bodyPr/>
          <a:lstStyle/>
          <a:p>
            <a:r>
              <a:rPr lang="en-US" dirty="0" smtClean="0"/>
              <a:t>Interesting Land Use conflicts – downwind “wind rights”</a:t>
            </a:r>
          </a:p>
          <a:p>
            <a:r>
              <a:rPr lang="en-US" dirty="0" smtClean="0"/>
              <a:t>Increasing consideration of indirect land use change effects for </a:t>
            </a:r>
            <a:r>
              <a:rPr lang="en-US" dirty="0" err="1" smtClean="0"/>
              <a:t>GHG</a:t>
            </a:r>
            <a:r>
              <a:rPr lang="en-US" dirty="0" smtClean="0"/>
              <a:t> reduction determination (negating other ‘benefits’)</a:t>
            </a:r>
          </a:p>
          <a:p>
            <a:r>
              <a:rPr lang="en-US" dirty="0" smtClean="0"/>
              <a:t>Transmission, especially high-voltage, long distance transmission, will draw everyone out to object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Topics in Renewable Energy Project Finance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>
              <a:buNone/>
            </a:pPr>
            <a:r>
              <a:rPr lang="en-US" dirty="0" smtClean="0"/>
              <a:t>Tell me and I forget. Teach me and I remember. Involve me and I learn. </a:t>
            </a:r>
            <a:br>
              <a:rPr lang="en-US" dirty="0" smtClean="0"/>
            </a:br>
            <a:r>
              <a:rPr lang="en-US" dirty="0" smtClean="0">
                <a:hlinkClick r:id="rId3" action="ppaction://hlinkfile"/>
              </a:rPr>
              <a:t>Benjamin Franklin</a:t>
            </a:r>
            <a:endParaRPr lang="en-US" dirty="0" smtClean="0"/>
          </a:p>
          <a:p>
            <a:pPr marL="0">
              <a:buNone/>
            </a:pPr>
            <a:endParaRPr lang="en-US" dirty="0" smtClean="0"/>
          </a:p>
          <a:p>
            <a:pPr marL="0">
              <a:buNone/>
            </a:pPr>
            <a:r>
              <a:rPr lang="en-US" dirty="0" smtClean="0"/>
              <a:t>Difficulties mastered are opportunities won. </a:t>
            </a:r>
            <a:br>
              <a:rPr lang="en-US" dirty="0" smtClean="0"/>
            </a:br>
            <a:r>
              <a:rPr lang="en-US" dirty="0" smtClean="0">
                <a:hlinkClick r:id="rId4" action="ppaction://hlinkfile"/>
              </a:rPr>
              <a:t>Winston Churchill</a:t>
            </a:r>
            <a:r>
              <a:rPr lang="en-US" dirty="0" smtClean="0"/>
              <a:t> </a:t>
            </a:r>
          </a:p>
          <a:p>
            <a:pPr marL="0">
              <a:buNone/>
            </a:pPr>
            <a:endParaRPr lang="en-US" dirty="0" smtClean="0"/>
          </a:p>
          <a:p>
            <a:pPr marL="0">
              <a:buNone/>
            </a:pPr>
            <a:r>
              <a:rPr lang="en-US" dirty="0" smtClean="0"/>
              <a:t>The power of the lawyer is in the uncertainty of the law. </a:t>
            </a:r>
            <a:br>
              <a:rPr lang="en-US" dirty="0" smtClean="0"/>
            </a:br>
            <a:r>
              <a:rPr lang="en-US" dirty="0" smtClean="0">
                <a:hlinkClick r:id="rId5" action="ppaction://hlinkfile"/>
              </a:rPr>
              <a:t>Jeremy Bentham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Topics in Renewable Energy Project Finance - Market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76263" y="1404938"/>
            <a:ext cx="7989887" cy="4968153"/>
          </a:xfrm>
        </p:spPr>
        <p:txBody>
          <a:bodyPr/>
          <a:lstStyle/>
          <a:p>
            <a:r>
              <a:rPr lang="en-US" sz="2400" dirty="0" smtClean="0"/>
              <a:t>Current low electric prices are depressing project finance for renewable energy</a:t>
            </a:r>
          </a:p>
          <a:p>
            <a:pPr lvl="1"/>
            <a:r>
              <a:rPr lang="en-US" dirty="0" smtClean="0"/>
              <a:t>Significant generation is older coal-fired plant; coal plant is fully depreciated and coal is relatively cheap</a:t>
            </a:r>
          </a:p>
          <a:p>
            <a:pPr lvl="1"/>
            <a:r>
              <a:rPr lang="en-US" dirty="0" smtClean="0"/>
              <a:t>Recent non-conventional gas discoveries have depressed gas prices</a:t>
            </a:r>
          </a:p>
          <a:p>
            <a:pPr>
              <a:buNone/>
            </a:pPr>
            <a:r>
              <a:rPr lang="en-US" sz="2400" dirty="0" smtClean="0"/>
              <a:t>But:</a:t>
            </a:r>
          </a:p>
          <a:p>
            <a:pPr lvl="1"/>
            <a:r>
              <a:rPr lang="en-US" dirty="0" smtClean="0"/>
              <a:t>Proposed EPA regulations will likely accelerate coal plant retirement (FERC Staff recently estimated up to 81GW may be retired)</a:t>
            </a:r>
          </a:p>
          <a:p>
            <a:pPr lvl="1"/>
            <a:r>
              <a:rPr lang="en-US" dirty="0" smtClean="0"/>
              <a:t>Technological improvements are making renewable energy more efficient and grid-parity is closer than ever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Topics in Renewable Energy Project Finance -Market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attractive onshore wind has been done; additional onshore wind will require substantial transmission investment</a:t>
            </a:r>
          </a:p>
          <a:p>
            <a:r>
              <a:rPr lang="en-US" dirty="0" smtClean="0"/>
              <a:t>Initial offshore wind moving forward, but slowly after a decade or more of effort</a:t>
            </a:r>
          </a:p>
          <a:p>
            <a:r>
              <a:rPr lang="en-US" dirty="0" smtClean="0"/>
              <a:t>Utility-scale solar snared in environmental issues</a:t>
            </a:r>
          </a:p>
          <a:p>
            <a:r>
              <a:rPr lang="en-US" dirty="0" smtClean="0"/>
              <a:t>Distributed solar needs smart grid and/or net metering</a:t>
            </a:r>
          </a:p>
          <a:p>
            <a:r>
              <a:rPr lang="en-US" dirty="0" smtClean="0"/>
              <a:t>Intermittency/variability of renewable energy needs storage or standby/back up resources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Topics in Renewable Energy Project Finance - Financial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Banks have limited capacity for long-term project finance due </a:t>
            </a:r>
            <a:r>
              <a:rPr lang="en-US" smtClean="0"/>
              <a:t>to onerous capital </a:t>
            </a:r>
            <a:r>
              <a:rPr lang="en-US" dirty="0" smtClean="0"/>
              <a:t>requirements and asset-liability mismatch</a:t>
            </a:r>
          </a:p>
          <a:p>
            <a:pPr lvl="1"/>
            <a:r>
              <a:rPr lang="en-US" dirty="0" smtClean="0"/>
              <a:t>Under Basel II and (as currently proposed) Basel III, there is a ‘penalty’ capital charge for project finance credit exposures; but a ‘benefit’ for tax-supported equity; uncertainty regarding the impact of the proposed Basel III net stable funding ratio (tests asset/liability mismatch)</a:t>
            </a:r>
          </a:p>
          <a:p>
            <a:pPr lvl="1"/>
            <a:r>
              <a:rPr lang="en-US" dirty="0" smtClean="0"/>
              <a:t>Extraneous  investor/rating pressure to raise capital may require further curtail project finance lending</a:t>
            </a:r>
          </a:p>
          <a:p>
            <a:pPr lvl="1"/>
            <a:r>
              <a:rPr lang="en-US" dirty="0" smtClean="0"/>
              <a:t>Banks good at underwriting and funding project construction</a:t>
            </a:r>
          </a:p>
          <a:p>
            <a:pPr lvl="1"/>
            <a:r>
              <a:rPr lang="en-US" dirty="0" smtClean="0"/>
              <a:t>Who/what might fill this ‘void’?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Topics in Renewable Energy Project Finance - Financial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Renewable energy is supported by a variety of Tax benefits and other policies</a:t>
            </a:r>
          </a:p>
          <a:p>
            <a:pPr lvl="1"/>
            <a:r>
              <a:rPr lang="en-US" dirty="0" smtClean="0"/>
              <a:t>Popular (although controversial) Treasury 1603 grants expire December 31, 2011</a:t>
            </a:r>
          </a:p>
          <a:p>
            <a:pPr lvl="1"/>
            <a:r>
              <a:rPr lang="en-US" dirty="0" err="1" smtClean="0"/>
              <a:t>PTC</a:t>
            </a:r>
            <a:r>
              <a:rPr lang="en-US" dirty="0" smtClean="0"/>
              <a:t> for wind scheduled to expire in 2012; others end in 2013</a:t>
            </a:r>
          </a:p>
          <a:p>
            <a:pPr lvl="1"/>
            <a:r>
              <a:rPr lang="en-US" dirty="0" smtClean="0"/>
              <a:t>ITC scheduled to expire end of 2016</a:t>
            </a:r>
          </a:p>
          <a:p>
            <a:pPr lvl="1"/>
            <a:r>
              <a:rPr lang="en-US" dirty="0" smtClean="0"/>
              <a:t>‘Boom/bust’  cycle of tax policy supports is disruptive and impairs the potential impacts</a:t>
            </a:r>
          </a:p>
          <a:p>
            <a:pPr lvl="1"/>
            <a:r>
              <a:rPr lang="en-US" dirty="0" smtClean="0"/>
              <a:t>Tax benefits for energy are core focus of budget deficit debate</a:t>
            </a:r>
          </a:p>
          <a:p>
            <a:pPr lvl="1"/>
            <a:r>
              <a:rPr lang="en-US" dirty="0" err="1" smtClean="0"/>
              <a:t>RPS</a:t>
            </a:r>
            <a:r>
              <a:rPr lang="en-US" dirty="0" smtClean="0"/>
              <a:t> ‘backlash’ and/or deferral of targets in some jurisdictions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Topics in Renewable Energy Project Finance - Financial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Needed R&amp;D support/investment for CCS, renewable fuels and other </a:t>
            </a:r>
            <a:r>
              <a:rPr lang="en-US" dirty="0" err="1" smtClean="0"/>
              <a:t>other</a:t>
            </a:r>
            <a:r>
              <a:rPr lang="en-US" dirty="0" smtClean="0"/>
              <a:t> “alternative” energy technologies in jeopardy due to budget deficit pressure – e.g., </a:t>
            </a:r>
            <a:r>
              <a:rPr lang="en-US" dirty="0" err="1" smtClean="0"/>
              <a:t>ARPA-e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Topics in Renewable Energy Project Finance - Legal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Dodd Frank Title VII treats emission swaps as </a:t>
            </a:r>
            <a:r>
              <a:rPr lang="en-US" dirty="0" err="1" smtClean="0"/>
              <a:t>CFTc</a:t>
            </a:r>
            <a:r>
              <a:rPr lang="en-US" dirty="0" smtClean="0"/>
              <a:t>-regulated “swaps” – will potentially require listing/exchange trading; margin (more margin for non-traded/listed swaps); and for “swap dealers” and “major swap participants” more regulatory oversight/supervision</a:t>
            </a:r>
          </a:p>
          <a:p>
            <a:r>
              <a:rPr lang="en-US" dirty="0" smtClean="0"/>
              <a:t>Considerable regulatory uncertainty regarding </a:t>
            </a:r>
            <a:r>
              <a:rPr lang="en-US" dirty="0" err="1" smtClean="0"/>
              <a:t>FTR/ARRs</a:t>
            </a:r>
            <a:r>
              <a:rPr lang="en-US" dirty="0" smtClean="0"/>
              <a:t> and similar power trades – required </a:t>
            </a:r>
            <a:r>
              <a:rPr lang="en-US" dirty="0" err="1" smtClean="0"/>
              <a:t>CFTC/FERC</a:t>
            </a:r>
            <a:r>
              <a:rPr lang="en-US" dirty="0" smtClean="0"/>
              <a:t> </a:t>
            </a:r>
            <a:r>
              <a:rPr lang="en-US" dirty="0" err="1" smtClean="0"/>
              <a:t>MOU</a:t>
            </a:r>
            <a:r>
              <a:rPr lang="en-US" dirty="0" smtClean="0"/>
              <a:t> now many months overdue</a:t>
            </a:r>
          </a:p>
          <a:p>
            <a:r>
              <a:rPr lang="en-US" dirty="0" smtClean="0"/>
              <a:t>Status/treatment of </a:t>
            </a:r>
            <a:r>
              <a:rPr lang="en-US" dirty="0" err="1" smtClean="0"/>
              <a:t>RECs</a:t>
            </a:r>
            <a:r>
              <a:rPr lang="en-US" dirty="0" smtClean="0"/>
              <a:t>/White energy certificates also unclear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Topics in Renewable Energy Project Finance - Legal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76263" y="1404938"/>
            <a:ext cx="7989887" cy="4995862"/>
          </a:xfrm>
        </p:spPr>
        <p:txBody>
          <a:bodyPr/>
          <a:lstStyle/>
          <a:p>
            <a:r>
              <a:rPr lang="en-US" dirty="0" err="1" smtClean="0"/>
              <a:t>FWS</a:t>
            </a:r>
            <a:r>
              <a:rPr lang="en-US" dirty="0" smtClean="0"/>
              <a:t> “Guidelines” maybe anything but – mandatory compliance effectively required</a:t>
            </a:r>
          </a:p>
          <a:p>
            <a:r>
              <a:rPr lang="en-US" dirty="0" smtClean="0"/>
              <a:t>Significant uncertainty regarding endangered species – increasingly used to halt/slow project development (and a powerful tool to do so)</a:t>
            </a:r>
          </a:p>
          <a:p>
            <a:r>
              <a:rPr lang="en-US" dirty="0" smtClean="0"/>
              <a:t>Wetlands status also evolving</a:t>
            </a:r>
          </a:p>
          <a:p>
            <a:r>
              <a:rPr lang="en-US" dirty="0" smtClean="0"/>
              <a:t>Offshore wind will raise visual “pollution”/aesthetic issues that haven’t been raised previously</a:t>
            </a:r>
          </a:p>
          <a:p>
            <a:r>
              <a:rPr lang="en-US" dirty="0" smtClean="0"/>
              <a:t>Increasing issues of “sustainability” and </a:t>
            </a:r>
            <a:r>
              <a:rPr lang="en-US" dirty="0" err="1" smtClean="0"/>
              <a:t>GHG</a:t>
            </a:r>
            <a:r>
              <a:rPr lang="en-US" dirty="0" smtClean="0"/>
              <a:t> reduction/calculation issues, especially for </a:t>
            </a:r>
            <a:r>
              <a:rPr lang="en-US" dirty="0" err="1" smtClean="0"/>
              <a:t>biofuels</a:t>
            </a:r>
            <a:r>
              <a:rPr lang="en-US" dirty="0" smtClean="0"/>
              <a:t> and biomass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ue Block">
      <a:dk1>
        <a:srgbClr val="414042"/>
      </a:dk1>
      <a:lt1>
        <a:srgbClr val="FFFFFF"/>
      </a:lt1>
      <a:dk2>
        <a:srgbClr val="005A8C"/>
      </a:dk2>
      <a:lt2>
        <a:srgbClr val="C9CAC8"/>
      </a:lt2>
      <a:accent1>
        <a:srgbClr val="005A8C"/>
      </a:accent1>
      <a:accent2>
        <a:srgbClr val="CE8E00"/>
      </a:accent2>
      <a:accent3>
        <a:srgbClr val="008998"/>
      </a:accent3>
      <a:accent4>
        <a:srgbClr val="D2492A"/>
      </a:accent4>
      <a:accent5>
        <a:srgbClr val="614D7D"/>
      </a:accent5>
      <a:accent6>
        <a:srgbClr val="5A8E22"/>
      </a:accent6>
      <a:hlink>
        <a:srgbClr val="263F6A"/>
      </a:hlink>
      <a:folHlink>
        <a:srgbClr val="00B0F0"/>
      </a:folHlink>
    </a:clrScheme>
    <a:fontScheme name="Blue Block">
      <a:majorFont>
        <a:latin typeface="Georgia"/>
        <a:ea typeface="Georgia"/>
        <a:cs typeface="Georgia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Calibri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lue Blo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</Words>
  <Application>Microsoft Office PowerPoint</Application>
  <PresentationFormat>On-screen Show (4:3)</PresentationFormat>
  <Paragraphs>56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</vt:lpstr>
      <vt:lpstr>Hot Topics in Renewable Energy Project Finance</vt:lpstr>
      <vt:lpstr>Hot Topics in Renewable Energy Project Finance</vt:lpstr>
      <vt:lpstr>Hot Topics in Renewable Energy Project Finance - Market</vt:lpstr>
      <vt:lpstr>Hot Topics in Renewable Energy Project Finance -Market</vt:lpstr>
      <vt:lpstr>Hot Topics in Renewable Energy Project Finance - Financial</vt:lpstr>
      <vt:lpstr>Hot Topics in Renewable Energy Project Finance - Financial</vt:lpstr>
      <vt:lpstr>Hot Topics in Renewable Energy Project Finance - Financial</vt:lpstr>
      <vt:lpstr>Hot Topics in Renewable Energy Project Finance - Legal</vt:lpstr>
      <vt:lpstr>Hot Topics in Renewable Energy Project Finance - Legal</vt:lpstr>
      <vt:lpstr>Hot Topics in Renewable Energy Project Finance - Legal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Hot Topics in Renewable Energy Project Finance</dc:title>
  <cp:lastModifiedBy>Kate Faenza</cp:lastModifiedBy>
  <cp:revision>1</cp:revision>
  <dcterms:modified xsi:type="dcterms:W3CDTF">2011-08-31T15:24:40Z</dcterms:modified>
</cp:coreProperties>
</file>